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60" r:id="rId3"/>
    <p:sldId id="261" r:id="rId4"/>
    <p:sldId id="258" r:id="rId5"/>
    <p:sldId id="262" r:id="rId6"/>
    <p:sldId id="259" r:id="rId7"/>
    <p:sldId id="263" r:id="rId8"/>
    <p:sldId id="264" r:id="rId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9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14"/>
    <p:restoredTop sz="94680"/>
  </p:normalViewPr>
  <p:slideViewPr>
    <p:cSldViewPr snapToGrid="0" snapToObjects="1">
      <p:cViewPr varScale="1">
        <p:scale>
          <a:sx n="84" d="100"/>
          <a:sy n="84" d="100"/>
        </p:scale>
        <p:origin x="90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7A1F2-3EF1-5647-8708-2E2FA05B73D7}" type="datetimeFigureOut">
              <a:rPr lang="en-KR" smtClean="0"/>
              <a:t>05/08/2022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AF6A1-2181-E44F-8C5D-F37FDCCA76C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1558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4573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20116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41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7584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8113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25719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4733-FE0C-6549-AF2B-AD0C2E59D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F53C7-4DAE-2447-812D-D9FA4DCAB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F6299-3750-B74C-8904-7C6DE035F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327F-F413-6E4A-9482-C431EC6B3961}" type="datetime1">
              <a:rPr lang="en-US" smtClean="0"/>
              <a:t>5/8/2022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E9562-DA84-C845-9838-08A32B662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F574C-C103-FC41-8C26-E7046448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2216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ADBA-4A63-E94F-B68B-0A19324EC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33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99270-2F23-0941-874F-B5CEBA593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98623" y="449263"/>
            <a:ext cx="7705644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654FC-EEA5-F044-885F-E294FC779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733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6A0BA-9476-9B44-AC66-7CFFE0191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2C58-0760-E84C-A292-43E031537466}" type="datetime1">
              <a:rPr lang="en-US" smtClean="0"/>
              <a:t>5/8/2022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33B18-28EB-D249-8A21-FD662BCDD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83D0C-A96A-AC4F-BA44-14A13554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401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E2E8-A24E-8742-9A72-D9EBCDB4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64C5A-23B6-7147-B179-1FEEEFA86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80250-8C5A-EE44-B26C-B7256547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FDCC3-554F-534A-906C-9CF20AF37EFC}" type="datetime1">
              <a:rPr lang="en-US" smtClean="0"/>
              <a:t>5/8/2022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C7F8F-F711-B447-85FD-2CC70D9C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61EE6-2254-C845-A358-50D62C766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5437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1889F-7C33-664A-A172-F2E683704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587872" y="365125"/>
            <a:ext cx="139909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C731A-D806-B94A-9B1A-EBE46E013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05032" y="365125"/>
            <a:ext cx="1024929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A0BA5-AE22-9D40-B943-D050E8A1F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A25F-E9CB-8D4C-BF15-8D331636665E}" type="datetime1">
              <a:rPr lang="en-US" smtClean="0"/>
              <a:t>5/8/2022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22E0A-2520-D14C-BB4C-4E4598807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0484-0360-4848-84AF-55A7BE90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69992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7E5-8BD5-DD45-B98D-6BA87C6B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B648-16CB-4343-821F-913E6C96B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80" y="748526"/>
            <a:ext cx="11830640" cy="54284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96AB0-3A65-8F4B-8919-4B04E3A4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228-6968-BF4A-BD26-C6D5707DB660}" type="datetime1">
              <a:rPr lang="en-US" smtClean="0"/>
              <a:t>5/8/2022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1F55-2AC8-6442-AF08-D39ED48D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32BE-7C8C-774A-88D6-EEB1E0E7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3243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B648-16CB-4343-821F-913E6C96BD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0680" y="1572768"/>
            <a:ext cx="3531779" cy="373989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b="1" cap="all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Section 1</a:t>
            </a:r>
          </a:p>
          <a:p>
            <a:pPr lvl="0"/>
            <a:r>
              <a:rPr lang="en-US" dirty="0"/>
              <a:t>Section 2</a:t>
            </a:r>
          </a:p>
          <a:p>
            <a:pPr lvl="0"/>
            <a:r>
              <a:rPr lang="en-US" dirty="0"/>
              <a:t>Section 3</a:t>
            </a:r>
          </a:p>
          <a:p>
            <a:pPr lvl="0"/>
            <a:r>
              <a:rPr lang="en-US" dirty="0"/>
              <a:t>Section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96AB0-3A65-8F4B-8919-4B04E3A4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228-6968-BF4A-BD26-C6D5707DB660}" type="datetime1">
              <a:rPr lang="en-US" smtClean="0"/>
              <a:t>5/8/2022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1F55-2AC8-6442-AF08-D39ED48D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32BE-7C8C-774A-88D6-EEB1E0E7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597D57-709E-B34F-969A-97983960246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38600" y="1572768"/>
            <a:ext cx="7972720" cy="373989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2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Subsection 1</a:t>
            </a:r>
          </a:p>
          <a:p>
            <a:pPr lvl="0"/>
            <a:r>
              <a:rPr lang="en-US" dirty="0"/>
              <a:t>Subsection 2</a:t>
            </a:r>
          </a:p>
          <a:p>
            <a:pPr lvl="0"/>
            <a:r>
              <a:rPr lang="en-US" dirty="0"/>
              <a:t>Subsection 3</a:t>
            </a:r>
          </a:p>
          <a:p>
            <a:pPr lvl="0"/>
            <a:r>
              <a:rPr lang="en-US" dirty="0"/>
              <a:t>Subsection 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7C0502-D7F6-8840-A010-3CDAF14F44E2}"/>
              </a:ext>
            </a:extLst>
          </p:cNvPr>
          <p:cNvCxnSpPr>
            <a:cxnSpLocks/>
          </p:cNvCxnSpPr>
          <p:nvPr userDrawn="1"/>
        </p:nvCxnSpPr>
        <p:spPr>
          <a:xfrm>
            <a:off x="3877056" y="1572768"/>
            <a:ext cx="0" cy="373989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12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7B02-18DC-2A4E-8148-C2293193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1FEBD-1705-8B4E-AE35-7DFF17042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F59AD-3BF9-0148-B70E-7E6C86A1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83BD9-B3D0-5E48-8F08-1A4ACE094536}" type="datetime1">
              <a:rPr lang="en-US" smtClean="0"/>
              <a:t>5/8/2022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35E16-34E0-844C-ABE9-534B2CB4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17FA7-0846-B541-8837-0401E861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40186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F5AE-4F3E-B245-9C90-64C68F64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7F439-16A8-8D46-A10A-7C19DA8B2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680" y="748526"/>
            <a:ext cx="5839120" cy="54284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621509-EE28-7C40-B261-14BDE8D7C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748526"/>
            <a:ext cx="5839119" cy="5428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110F9-7023-D44E-AD5D-58612E3EB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F5C7-54C4-6645-9EE3-9F269F9B173B}" type="datetime1">
              <a:rPr lang="en-US" smtClean="0"/>
              <a:t>5/8/2022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5BA8E-9EA6-1A43-AF91-EC84DEFB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BF7C6-51CC-2E4A-B2BD-6EF96B48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654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95664-EA2F-3746-80B9-1FC56F737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80" y="748526"/>
            <a:ext cx="5816895" cy="612000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167A6-2592-474F-9417-D507B3BBF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0680" y="1360526"/>
            <a:ext cx="5816895" cy="48291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7EDF6-D959-5348-BF67-FCC6EFD48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748525"/>
            <a:ext cx="5816894" cy="612001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62B13-5BC1-344D-A788-95CF36E35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60526"/>
            <a:ext cx="5816894" cy="48291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A4FE3B-DFCB-4245-BF0E-5FD126CE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FC9-96EC-3E4B-8312-BA63C04AA883}" type="datetime1">
              <a:rPr lang="en-US" smtClean="0"/>
              <a:t>5/8/2022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E19866-2CB5-4240-BC8A-520A077A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DF0842-9A12-1F46-9F7A-111202FF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BEAE3C-9883-4F46-A4E2-465E059CC215}"/>
              </a:ext>
            </a:extLst>
          </p:cNvPr>
          <p:cNvSpPr txBox="1">
            <a:spLocks/>
          </p:cNvSpPr>
          <p:nvPr userDrawn="1"/>
        </p:nvSpPr>
        <p:spPr>
          <a:xfrm>
            <a:off x="180680" y="136525"/>
            <a:ext cx="11830641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70017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55FB-0462-FF4E-BFEC-525BEA47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42DBF-063A-9343-B85F-3FC67F9BF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F854-6311-3249-8785-78040DD209E6}" type="datetime1">
              <a:rPr lang="en-US" smtClean="0"/>
              <a:t>5/8/2022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97202-A954-9D4B-A5C8-14BB841E0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78408-2F7D-F244-B4C2-A916C9B7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2324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3BDE12-2A98-2E47-A7EC-90BC30BFD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A7E6-8DE1-9940-89D7-DA48047E0E55}" type="datetime1">
              <a:rPr lang="en-US" smtClean="0"/>
              <a:t>5/8/2022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671C6-E2D5-8A45-8D28-8761E0651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23749-2064-2745-AC35-195E2EC6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4553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6A3A-2A2E-3148-B597-89B8BAAB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60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4E644-79C3-1144-84E4-4D68780EF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476" y="449263"/>
            <a:ext cx="7693844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955B9-14CC-EE44-9E34-FB672D6E9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7160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E0949-D0E4-1640-8AED-145E407F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CE44-2216-DC4B-A2E3-DC2F3AC98456}" type="datetime1">
              <a:rPr lang="en-US" smtClean="0"/>
              <a:t>5/8/2022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6F9EA-AA96-8A4D-8F84-85D110DEC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AA331-17F5-9047-AF00-06B5BF1B0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9922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8C9CFF-CF3F-EF4A-A3C8-399692FB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80" y="136525"/>
            <a:ext cx="11830641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C5159-EBF9-3541-BC79-D161B971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80" y="748526"/>
            <a:ext cx="11830640" cy="5428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9C65C-5EA6-6D41-8DF5-45320ACCE8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6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35049C62-91BD-0F4F-AA74-84E8AA26DF35}" type="datetime1">
              <a:rPr lang="en-US" smtClean="0"/>
              <a:t>5/8/2022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3452B-64CE-0743-97A5-11C9D8B24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BD87C-5B30-1842-8FB8-64AEC01EB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12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E8B69A-B7DB-1441-B197-47FFE3FD8EBF}" type="slidenum">
              <a:rPr lang="en-KR" smtClean="0"/>
              <a:pPr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7363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A99C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long3105/mlhomewor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AABE1-1DBF-A657-9612-E669C07699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Homework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03BD1CD-E8B7-7DB2-F339-3299811A4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YOLOv5 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C0250-B9C0-6A0B-1569-A6AC10FE6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802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Detection:</a:t>
            </a:r>
          </a:p>
          <a:p>
            <a:pPr lvl="1"/>
            <a:r>
              <a:rPr lang="en-US" dirty="0"/>
              <a:t>Object detection is the task of detecting instances of objects of a certain class within an image.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detected objects are usually marked with a bounding boxes along with a confidence score and a class ID.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2</a:t>
            </a:fld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548EB-A69C-F59E-9671-ED159C6D9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35" y="2868930"/>
            <a:ext cx="3815220" cy="364140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76" name="Picture 4" descr="Comparison Between Single Object Localization and Object Detection">
            <a:extLst>
              <a:ext uri="{FF2B5EF4-FFF2-40B4-BE49-F238E27FC236}">
                <a16:creationId xmlns:a16="http://schemas.microsoft.com/office/drawing/2014/main" id="{DFCC0C38-A6A4-AEC8-2EAB-78FC0DAE2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8"/>
          <a:stretch/>
        </p:blipFill>
        <p:spPr bwMode="auto">
          <a:xfrm>
            <a:off x="321945" y="3669030"/>
            <a:ext cx="6496050" cy="284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3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3</a:t>
            </a:fld>
            <a:endParaRPr lang="en-KR"/>
          </a:p>
        </p:txBody>
      </p:sp>
      <p:pic>
        <p:nvPicPr>
          <p:cNvPr id="6" name="Lane and object detection (Yolo V5 &amp; openCV)">
            <a:hlinkClick r:id="" action="ppaction://media"/>
            <a:extLst>
              <a:ext uri="{FF2B5EF4-FFF2-40B4-BE49-F238E27FC236}">
                <a16:creationId xmlns:a16="http://schemas.microsoft.com/office/drawing/2014/main" id="{7910ADB4-1864-65B7-1BB1-502440057B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0475" y="1468259"/>
            <a:ext cx="8251049" cy="46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YOLOv5:</a:t>
            </a:r>
          </a:p>
          <a:p>
            <a:pPr lvl="1"/>
            <a:r>
              <a:rPr lang="en-US" dirty="0"/>
              <a:t>YOLOv5 is a family of object detection architectures and models that is famous for its robust performance and high throughput.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4</a:t>
            </a:fld>
            <a:endParaRPr lang="en-KR"/>
          </a:p>
        </p:txBody>
      </p:sp>
      <p:pic>
        <p:nvPicPr>
          <p:cNvPr id="2050" name="Picture 2" descr="YOLOv5 Models">
            <a:extLst>
              <a:ext uri="{FF2B5EF4-FFF2-40B4-BE49-F238E27FC236}">
                <a16:creationId xmlns:a16="http://schemas.microsoft.com/office/drawing/2014/main" id="{0CA7AF70-413C-B49B-D5B7-BC7344885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70" y="2977678"/>
            <a:ext cx="9700260" cy="337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55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BEB16D-E182-E864-EE4E-8D07897C1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032" y="3429000"/>
            <a:ext cx="9385935" cy="326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VisDrone</a:t>
            </a:r>
            <a:r>
              <a:rPr lang="en-US" dirty="0"/>
              <a:t> dataset:</a:t>
            </a:r>
          </a:p>
          <a:p>
            <a:pPr lvl="1"/>
            <a:r>
              <a:rPr lang="en-US" dirty="0"/>
              <a:t>Drones, or general UAVs, equipped with cameras have been fast deployed to a wide range of applications, including agricultural, aerial photography, fast delivery, and surveillance. </a:t>
            </a:r>
          </a:p>
          <a:p>
            <a:pPr lvl="1"/>
            <a:r>
              <a:rPr lang="en-US" dirty="0"/>
              <a:t>Automatic understanding of visual data collected from these platforms become highly demanding, which brings computer vision to drones more and more closely.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826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Tasks:</a:t>
            </a:r>
          </a:p>
          <a:p>
            <a:pPr lvl="1"/>
            <a:r>
              <a:rPr lang="en-US" dirty="0"/>
              <a:t>In this homework, you will learn how to use YOLO object detection models on real-world surveillance datasets.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Your job is to perform training and testing YOLOv5 models on the given </a:t>
            </a:r>
            <a:r>
              <a:rPr lang="en-US" dirty="0" err="1"/>
              <a:t>VisDrone</a:t>
            </a:r>
            <a:r>
              <a:rPr lang="en-US" dirty="0"/>
              <a:t> dataset.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model, data, training and testing pipelines have been provided.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adjust some parameters to make the training faster, or to obtain higher accuracy.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Deadline: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1696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Goals:</a:t>
            </a:r>
          </a:p>
          <a:p>
            <a:pPr lvl="1"/>
            <a:r>
              <a:rPr lang="en-US" dirty="0"/>
              <a:t>You must try to train and obtain the highest accuracy on the </a:t>
            </a:r>
            <a:r>
              <a:rPr lang="en-US" dirty="0" err="1"/>
              <a:t>VisDrone</a:t>
            </a:r>
            <a:r>
              <a:rPr lang="en-US" dirty="0"/>
              <a:t> dataset.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must make a simple Word file reporting the following information:</a:t>
            </a:r>
          </a:p>
          <a:p>
            <a:pPr lvl="2"/>
            <a:r>
              <a:rPr lang="en-US" dirty="0"/>
              <a:t>Model variance</a:t>
            </a:r>
          </a:p>
          <a:p>
            <a:pPr lvl="2"/>
            <a:r>
              <a:rPr lang="en-US" dirty="0"/>
              <a:t>GPU device</a:t>
            </a:r>
          </a:p>
          <a:p>
            <a:pPr lvl="2"/>
            <a:r>
              <a:rPr lang="en-US" dirty="0"/>
              <a:t>Training time (with respect to different GPU devices),</a:t>
            </a:r>
          </a:p>
          <a:p>
            <a:pPr lvl="2"/>
            <a:r>
              <a:rPr lang="en-US" dirty="0"/>
              <a:t>Epochs</a:t>
            </a:r>
          </a:p>
          <a:p>
            <a:pPr lvl="2"/>
            <a:r>
              <a:rPr lang="en-US" dirty="0"/>
              <a:t>Test accuracy (mAP@50).</a:t>
            </a:r>
          </a:p>
          <a:p>
            <a:pPr lvl="2"/>
            <a:r>
              <a:rPr lang="en-US" dirty="0"/>
              <a:t>Example: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At the end of this homework, the student with the highest accuracy will be rewarded with a special price.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7</a:t>
            </a:fld>
            <a:endParaRPr lang="en-KR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7E05E1-108C-96F0-6F65-EF34C2C30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369019"/>
              </p:ext>
            </p:extLst>
          </p:nvPr>
        </p:nvGraphicFramePr>
        <p:xfrm>
          <a:off x="1554480" y="4256495"/>
          <a:ext cx="860552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145">
                  <a:extLst>
                    <a:ext uri="{9D8B030D-6E8A-4147-A177-3AD203B41FA5}">
                      <a16:colId xmlns:a16="http://schemas.microsoft.com/office/drawing/2014/main" val="3279172016"/>
                    </a:ext>
                  </a:extLst>
                </a:gridCol>
                <a:gridCol w="3162835">
                  <a:extLst>
                    <a:ext uri="{9D8B030D-6E8A-4147-A177-3AD203B41FA5}">
                      <a16:colId xmlns:a16="http://schemas.microsoft.com/office/drawing/2014/main" val="3832894812"/>
                    </a:ext>
                  </a:extLst>
                </a:gridCol>
                <a:gridCol w="1634490">
                  <a:extLst>
                    <a:ext uri="{9D8B030D-6E8A-4147-A177-3AD203B41FA5}">
                      <a16:colId xmlns:a16="http://schemas.microsoft.com/office/drawing/2014/main" val="2080119339"/>
                    </a:ext>
                  </a:extLst>
                </a:gridCol>
                <a:gridCol w="1161204">
                  <a:extLst>
                    <a:ext uri="{9D8B030D-6E8A-4147-A177-3AD203B41FA5}">
                      <a16:colId xmlns:a16="http://schemas.microsoft.com/office/drawing/2014/main" val="976996464"/>
                    </a:ext>
                  </a:extLst>
                </a:gridCol>
                <a:gridCol w="1397847">
                  <a:extLst>
                    <a:ext uri="{9D8B030D-6E8A-4147-A177-3AD203B41FA5}">
                      <a16:colId xmlns:a16="http://schemas.microsoft.com/office/drawing/2014/main" val="2644105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mAP@50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019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YOLOv5s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NVIDIA TITAN </a:t>
                      </a:r>
                      <a:r>
                        <a:rPr lang="en-US" dirty="0" err="1"/>
                        <a:t>Xp</a:t>
                      </a:r>
                      <a:r>
                        <a:rPr lang="en-US" dirty="0"/>
                        <a:t>, 12193MiB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0.488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32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0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14F7-33A1-CCA2-C0A9-4651B9D0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0FBF-6C6A-F952-4859-8373CAD8C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Prerequisite:</a:t>
            </a:r>
          </a:p>
          <a:p>
            <a:pPr lvl="1"/>
            <a:r>
              <a:rPr lang="en-US" dirty="0"/>
              <a:t>OS: Ubuntu 20.04 / 22.04</a:t>
            </a:r>
          </a:p>
          <a:p>
            <a:pPr lvl="1"/>
            <a:r>
              <a:rPr lang="en-US" dirty="0"/>
              <a:t>Environment: Python&gt;=3.9.0 and </a:t>
            </a:r>
            <a:r>
              <a:rPr lang="en-US" dirty="0" err="1"/>
              <a:t>PyTorch</a:t>
            </a:r>
            <a:r>
              <a:rPr lang="en-US" dirty="0"/>
              <a:t>&gt;=1.11.0 with anaconda (Recommend)</a:t>
            </a:r>
          </a:p>
          <a:p>
            <a:pPr lvl="1"/>
            <a:r>
              <a:rPr lang="en-US" dirty="0"/>
              <a:t>Editor: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endParaRPr lang="en-US" dirty="0"/>
          </a:p>
          <a:p>
            <a:r>
              <a:rPr lang="en-US" dirty="0"/>
              <a:t>Link: </a:t>
            </a:r>
          </a:p>
          <a:p>
            <a:pPr lvl="1"/>
            <a:r>
              <a:rPr lang="en-US" dirty="0"/>
              <a:t>Go to the </a:t>
            </a:r>
            <a:r>
              <a:rPr lang="en-US" dirty="0" err="1"/>
              <a:t>Github</a:t>
            </a:r>
            <a:r>
              <a:rPr lang="en-US" dirty="0"/>
              <a:t> repo and follow the instruction there.</a:t>
            </a:r>
          </a:p>
          <a:p>
            <a:pPr lvl="1"/>
            <a:r>
              <a:rPr lang="en-US" dirty="0">
                <a:hlinkClick r:id="rId2"/>
              </a:rPr>
              <a:t>https://github.com/phlong3105/mlhomework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BC34D-E7DC-4823-57A7-28DBF2A3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84151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EFE"/>
      </a:lt1>
      <a:dk2>
        <a:srgbClr val="000000"/>
      </a:dk2>
      <a:lt2>
        <a:srgbClr val="FFFEFE"/>
      </a:lt2>
      <a:accent1>
        <a:srgbClr val="3998C2"/>
      </a:accent1>
      <a:accent2>
        <a:srgbClr val="DD423A"/>
      </a:accent2>
      <a:accent3>
        <a:srgbClr val="854C9A"/>
      </a:accent3>
      <a:accent4>
        <a:srgbClr val="D4C35D"/>
      </a:accent4>
      <a:accent5>
        <a:srgbClr val="8FAD8D"/>
      </a:accent5>
      <a:accent6>
        <a:srgbClr val="73757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367</Words>
  <Application>Microsoft Office PowerPoint</Application>
  <PresentationFormat>Widescreen</PresentationFormat>
  <Paragraphs>76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Final Homework</vt:lpstr>
      <vt:lpstr>Object Detection</vt:lpstr>
      <vt:lpstr>Object Detection</vt:lpstr>
      <vt:lpstr>Overview</vt:lpstr>
      <vt:lpstr>Overview</vt:lpstr>
      <vt:lpstr>Tasks &amp; Goals</vt:lpstr>
      <vt:lpstr>Tasks &amp; Goals</vt:lpstr>
      <vt:lpstr>Getting Started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Long</dc:creator>
  <cp:lastModifiedBy>Pham Long</cp:lastModifiedBy>
  <cp:revision>107</cp:revision>
  <dcterms:created xsi:type="dcterms:W3CDTF">2022-04-14T06:29:47Z</dcterms:created>
  <dcterms:modified xsi:type="dcterms:W3CDTF">2022-05-08T05:14:30Z</dcterms:modified>
</cp:coreProperties>
</file>